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2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D31BE3-7FE0-49A7-AA59-A6EB2D6354E8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198668-E0AB-49E8-878C-23041584DF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915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98668-E0AB-49E8-878C-23041584DF0F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051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07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311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788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UofH - COSC 3340 - Dr. Verma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98EEBA6C-BB29-4D66-BC9E-B3C085B6F3E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1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334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832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456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771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529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444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325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530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9226-424E-47EE-A1DB-F2C6F0AD4641}" type="datetimeFigureOut">
              <a:rPr lang="ar-IQ" smtClean="0"/>
              <a:t>5/7/1440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A442-7AA0-4C17-A467-E93FE92BE9A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22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144"/>
            <a:ext cx="7991475" cy="6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1556792"/>
            <a:ext cx="5652120" cy="1368152"/>
          </a:xfrm>
        </p:spPr>
        <p:txBody>
          <a:bodyPr>
            <a:normAutofit/>
          </a:bodyPr>
          <a:lstStyle/>
          <a:p>
            <a:pPr rtl="0"/>
            <a:r>
              <a:rPr lang="en-US" sz="4800" b="1" dirty="0" smtClean="0">
                <a:solidFill>
                  <a:srgbClr val="FF0000"/>
                </a:solidFill>
              </a:rPr>
              <a:t>Finite State Machine</a:t>
            </a:r>
          </a:p>
          <a:p>
            <a:pPr rtl="0"/>
            <a:r>
              <a:rPr lang="en-US" sz="2800" b="1" dirty="0" smtClean="0">
                <a:solidFill>
                  <a:srgbClr val="00B050"/>
                </a:solidFill>
              </a:rPr>
              <a:t>(Automaton)</a:t>
            </a:r>
            <a:endParaRPr lang="en-US" sz="2800" b="1" dirty="0">
              <a:solidFill>
                <a:srgbClr val="00B050"/>
              </a:solidFill>
            </a:endParaRPr>
          </a:p>
          <a:p>
            <a:pPr rtl="0"/>
            <a:endParaRPr lang="en-US" sz="16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0352" y="6167045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err="1" smtClean="0"/>
              <a:t>Lec</a:t>
            </a:r>
            <a:r>
              <a:rPr lang="en-US" sz="3600" b="1" dirty="0" smtClean="0"/>
              <a:t> #3</a:t>
            </a:r>
            <a:endParaRPr lang="ar-IQ" sz="36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16573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496" y="6167045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 Semester  2017-2018</a:t>
            </a:r>
          </a:p>
          <a:p>
            <a:pPr algn="ctr" rtl="0"/>
            <a:r>
              <a:rPr lang="en-US" sz="2000" b="1" dirty="0">
                <a:solidFill>
                  <a:srgbClr val="002060"/>
                </a:solidFill>
              </a:rPr>
              <a:t>Dr. </a:t>
            </a:r>
            <a:r>
              <a:rPr lang="en-US" sz="2000" b="1" dirty="0" err="1">
                <a:solidFill>
                  <a:srgbClr val="002060"/>
                </a:solidFill>
              </a:rPr>
              <a:t>Abdulhussein</a:t>
            </a:r>
            <a:r>
              <a:rPr lang="en-US" sz="2000" b="1" dirty="0">
                <a:solidFill>
                  <a:srgbClr val="002060"/>
                </a:solidFill>
              </a:rPr>
              <a:t> M. Abdullah</a:t>
            </a:r>
            <a:endParaRPr lang="ar-IQ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45060" name="Picture 4" descr="2trans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9313" y="3341688"/>
            <a:ext cx="5130800" cy="176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648200" y="5181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008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868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46084" name="Picture 4" descr="2trans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1213" y="3322638"/>
            <a:ext cx="5207000" cy="180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724400" y="5181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46087" name="Picture 7" descr="2trans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876800"/>
            <a:ext cx="1530350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4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51204" name="Picture 4" descr="2trans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1213" y="3322638"/>
            <a:ext cx="5207000" cy="180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733925" y="33131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190133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52228" name="Picture 4" descr="2trans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9313" y="3341688"/>
            <a:ext cx="5130800" cy="176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4352925" y="32464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008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942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55300" name="Picture 4" descr="2trans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9313" y="3341688"/>
            <a:ext cx="5130800" cy="1765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352925" y="32464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6705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Regular Languages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solidFill>
                  <a:srgbClr val="FF0000"/>
                </a:solidFill>
              </a:rPr>
              <a:t>Definition</a:t>
            </a:r>
            <a:r>
              <a:rPr lang="en-US" sz="2400" dirty="0"/>
              <a:t>: A Language is </a:t>
            </a:r>
            <a:r>
              <a:rPr lang="en-US" sz="2400" dirty="0">
                <a:solidFill>
                  <a:schemeClr val="accent1"/>
                </a:solidFill>
              </a:rPr>
              <a:t>regular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there is a DFA that accepts it. </a:t>
            </a:r>
          </a:p>
          <a:p>
            <a:pPr algn="l" rtl="0"/>
            <a:r>
              <a:rPr lang="en-US" sz="2400" dirty="0">
                <a:solidFill>
                  <a:srgbClr val="008000"/>
                </a:solidFill>
              </a:rPr>
              <a:t>Examples: 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  <a:sym typeface="Symbol" pitchFamily="18" charset="2"/>
              </a:rPr>
              <a:t>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</a:rPr>
              <a:t>{</a:t>
            </a:r>
            <a:r>
              <a:rPr lang="en-US" sz="2000" dirty="0">
                <a:solidFill>
                  <a:srgbClr val="008000"/>
                </a:solidFill>
                <a:sym typeface="Symbol" pitchFamily="18" charset="2"/>
              </a:rPr>
              <a:t></a:t>
            </a:r>
            <a:r>
              <a:rPr lang="en-US" sz="2000" dirty="0">
                <a:solidFill>
                  <a:srgbClr val="008000"/>
                </a:solidFill>
              </a:rPr>
              <a:t>}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  <a:sym typeface="Symbol" pitchFamily="18" charset="2"/>
              </a:rPr>
              <a:t></a:t>
            </a:r>
            <a:r>
              <a:rPr lang="en-US" baseline="30000" dirty="0">
                <a:solidFill>
                  <a:srgbClr val="008000"/>
                </a:solidFill>
              </a:rPr>
              <a:t>*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</a:rPr>
              <a:t>{w in {0,1}* | second symbol of w is a 1}	     </a:t>
            </a:r>
            <a:r>
              <a:rPr lang="en-US" sz="2000" dirty="0">
                <a:solidFill>
                  <a:srgbClr val="0066FF"/>
                </a:solidFill>
              </a:rPr>
              <a:t>Exercise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</a:rPr>
              <a:t>{w in {0,1}* | second last symbol of w is a 1}   </a:t>
            </a:r>
            <a:r>
              <a:rPr lang="en-US" sz="2000" dirty="0">
                <a:solidFill>
                  <a:srgbClr val="0066FF"/>
                </a:solidFill>
              </a:rPr>
              <a:t>Exercise</a:t>
            </a:r>
          </a:p>
          <a:p>
            <a:pPr lvl="1" algn="l" rtl="0"/>
            <a:r>
              <a:rPr lang="en-US" sz="2000" dirty="0">
                <a:solidFill>
                  <a:srgbClr val="008000"/>
                </a:solidFill>
              </a:rPr>
              <a:t>{w in {0,1}* | w contains 010 as a substring} - (</a:t>
            </a:r>
            <a:r>
              <a:rPr lang="en-US" sz="2000" dirty="0">
                <a:solidFill>
                  <a:srgbClr val="FF0000"/>
                </a:solidFill>
              </a:rPr>
              <a:t>importance?</a:t>
            </a:r>
            <a:r>
              <a:rPr lang="en-US" sz="2000" dirty="0">
                <a:solidFill>
                  <a:srgbClr val="008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29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200" dirty="0"/>
              <a:t>Given a language, how to define DFA?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Creative</a:t>
            </a:r>
            <a:r>
              <a:rPr lang="en-US" dirty="0"/>
              <a:t> process requiring you to:</a:t>
            </a:r>
          </a:p>
          <a:p>
            <a:pPr marL="571500" indent="-571500" algn="l" rtl="0">
              <a:buAutoNum type="romanLcParenBoth"/>
            </a:pPr>
            <a:r>
              <a:rPr lang="en-US" dirty="0" smtClean="0"/>
              <a:t>Imagine yourself in the place of the machine, reading symbols of the input, and trying to determine if it should be accepted. </a:t>
            </a:r>
          </a:p>
          <a:p>
            <a:pPr marL="571500" indent="-571500" algn="l" rtl="0">
              <a:buFont typeface="Arial" pitchFamily="34" charset="0"/>
              <a:buAutoNum type="romanLcParenBoth"/>
            </a:pPr>
            <a:r>
              <a:rPr lang="en-US" dirty="0" smtClean="0"/>
              <a:t>Remember at any point you have only seen a part of the input, and you don’t know when it ends.</a:t>
            </a:r>
          </a:p>
          <a:p>
            <a:pPr marL="571500" indent="-571500" algn="l" rtl="0">
              <a:buAutoNum type="romanLcParenBoth"/>
            </a:pPr>
            <a:r>
              <a:rPr lang="en-US" dirty="0" smtClean="0"/>
              <a:t> </a:t>
            </a:r>
            <a:r>
              <a:rPr lang="en-US" dirty="0"/>
              <a:t>Find </a:t>
            </a:r>
            <a:r>
              <a:rPr lang="en-US" dirty="0">
                <a:solidFill>
                  <a:srgbClr val="006600"/>
                </a:solidFill>
              </a:rPr>
              <a:t>finite</a:t>
            </a:r>
            <a:r>
              <a:rPr lang="en-US" dirty="0"/>
              <a:t> amount of info, based on </a:t>
            </a:r>
            <a:r>
              <a:rPr lang="en-US" dirty="0" smtClean="0"/>
              <a:t>which </a:t>
            </a:r>
            <a:r>
              <a:rPr lang="en-US" dirty="0"/>
              <a:t>string </a:t>
            </a:r>
            <a:r>
              <a:rPr lang="en-US" dirty="0" smtClean="0"/>
              <a:t>accepted/rejected</a:t>
            </a:r>
          </a:p>
          <a:p>
            <a:pPr marL="571500" indent="-571500" algn="l" rtl="0">
              <a:buAutoNum type="romanLcParenBoth"/>
            </a:pPr>
            <a:r>
              <a:rPr lang="en-US" dirty="0" smtClean="0"/>
              <a:t>From </a:t>
            </a:r>
            <a:r>
              <a:rPr lang="en-US" dirty="0"/>
              <a:t>step (</a:t>
            </a:r>
            <a:r>
              <a:rPr lang="en-US" dirty="0" smtClean="0"/>
              <a:t>iii), </a:t>
            </a:r>
            <a:r>
              <a:rPr lang="en-US" dirty="0"/>
              <a:t>determine number of states and then </a:t>
            </a:r>
            <a:r>
              <a:rPr lang="en-US" dirty="0" smtClean="0"/>
              <a:t> transitions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50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200" dirty="0"/>
              <a:t>Example: Diagram of DFA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L = {a</a:t>
            </a:r>
            <a:r>
              <a:rPr lang="en-US" sz="3200" baseline="30000" dirty="0">
                <a:solidFill>
                  <a:srgbClr val="FF0000"/>
                </a:solidFill>
              </a:rPr>
              <a:t>2n + 1</a:t>
            </a:r>
            <a:r>
              <a:rPr lang="en-US" sz="3200" dirty="0">
                <a:solidFill>
                  <a:srgbClr val="FF0000"/>
                </a:solidFill>
              </a:rPr>
              <a:t> | n &gt;= 0}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362200"/>
            <a:ext cx="6934200" cy="3724275"/>
          </a:xfrm>
        </p:spPr>
        <p:txBody>
          <a:bodyPr/>
          <a:lstStyle/>
          <a:p>
            <a:pPr algn="l" rtl="0"/>
            <a:r>
              <a:rPr lang="en-US" sz="2400" dirty="0"/>
              <a:t>Answer: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	</a:t>
            </a:r>
            <a:r>
              <a:rPr lang="fi-FI" sz="2400" dirty="0">
                <a:solidFill>
                  <a:srgbClr val="008000"/>
                </a:solidFill>
              </a:rPr>
              <a:t>L = {a, aaa, aaaaa, ...}</a:t>
            </a:r>
            <a:r>
              <a:rPr lang="fi-FI" sz="2400" dirty="0"/>
              <a:t> </a:t>
            </a:r>
          </a:p>
          <a:p>
            <a:endParaRPr lang="en-US" sz="2400" dirty="0"/>
          </a:p>
        </p:txBody>
      </p:sp>
      <p:pic>
        <p:nvPicPr>
          <p:cNvPr id="23556" name="Picture 4" descr="a^2n+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267200"/>
            <a:ext cx="3770313" cy="935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667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30724" name="Picture 4" descr="1trans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3582988"/>
            <a:ext cx="6629400" cy="128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572000" y="51054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aaa</a:t>
            </a:r>
          </a:p>
        </p:txBody>
      </p:sp>
    </p:spTree>
    <p:extLst>
      <p:ext uri="{BB962C8B-B14F-4D97-AF65-F5344CB8AC3E}">
        <p14:creationId xmlns:p14="http://schemas.microsoft.com/office/powerpoint/2010/main" val="3813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32772" name="Picture 4" descr="1trans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7463" y="3551238"/>
            <a:ext cx="6794500" cy="134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648200" y="5105400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>
                <a:solidFill>
                  <a:srgbClr val="008000"/>
                </a:solidFill>
              </a:rPr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41021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34820" name="Picture 1028" descr="1trans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3582988"/>
            <a:ext cx="6629400" cy="128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2" name="Rectangle 1030"/>
          <p:cNvSpPr>
            <a:spLocks noChangeArrowheads="1"/>
          </p:cNvSpPr>
          <p:nvPr/>
        </p:nvSpPr>
        <p:spPr bwMode="auto">
          <a:xfrm>
            <a:off x="4584700" y="5032375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a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>
                <a:solidFill>
                  <a:srgbClr val="008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931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35844" name="Picture 1028" descr="1trans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7463" y="3551238"/>
            <a:ext cx="6794500" cy="134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6" name="Rectangle 1030"/>
          <p:cNvSpPr>
            <a:spLocks noChangeArrowheads="1"/>
          </p:cNvSpPr>
          <p:nvPr/>
        </p:nvSpPr>
        <p:spPr bwMode="auto">
          <a:xfrm>
            <a:off x="4584700" y="5032375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aa</a:t>
            </a:r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  <p:pic>
        <p:nvPicPr>
          <p:cNvPr id="35849" name="Picture 1033" descr="1trans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76800"/>
            <a:ext cx="1439863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9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Example: L(M) = {w in {a,b}* | w contains even no. of a's}</a:t>
            </a:r>
          </a:p>
        </p:txBody>
      </p:sp>
      <p:pic>
        <p:nvPicPr>
          <p:cNvPr id="26631" name="Picture 7" descr="{a,b}^sta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124200"/>
            <a:ext cx="5459413" cy="178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4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JFLAP Step-By-Step</a:t>
            </a:r>
          </a:p>
        </p:txBody>
      </p:sp>
      <p:pic>
        <p:nvPicPr>
          <p:cNvPr id="44036" name="Picture 4" descr="2trans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1213" y="3322638"/>
            <a:ext cx="5207000" cy="180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733925" y="51419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</a:rPr>
              <a:t>aa</a:t>
            </a:r>
          </a:p>
        </p:txBody>
      </p:sp>
    </p:spTree>
    <p:extLst>
      <p:ext uri="{BB962C8B-B14F-4D97-AF65-F5344CB8AC3E}">
        <p14:creationId xmlns:p14="http://schemas.microsoft.com/office/powerpoint/2010/main" val="17270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203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Given a language, how to define DFA?</vt:lpstr>
      <vt:lpstr>Example: Diagram of DFA  L = {a2n + 1 | n &gt;= 0}</vt:lpstr>
      <vt:lpstr>JFLAP Step-By-Step</vt:lpstr>
      <vt:lpstr>JFLAP Step-By-Step</vt:lpstr>
      <vt:lpstr>JFLAP Step-By-Step</vt:lpstr>
      <vt:lpstr>JFLAP Step-By-Step</vt:lpstr>
      <vt:lpstr>Example: L(M) = {w in {a,b}* | w contains even no. of a's}</vt:lpstr>
      <vt:lpstr>JFLAP Step-By-Step</vt:lpstr>
      <vt:lpstr>JFLAP Step-By-Step</vt:lpstr>
      <vt:lpstr>JFLAP Step-By-Step</vt:lpstr>
      <vt:lpstr>JFLAP Step-By-Step</vt:lpstr>
      <vt:lpstr>JFLAP Step-By-Step</vt:lpstr>
      <vt:lpstr>JFLAP Step-By-Step</vt:lpstr>
      <vt:lpstr>Regular Languages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6</cp:revision>
  <dcterms:created xsi:type="dcterms:W3CDTF">2018-03-11T15:40:50Z</dcterms:created>
  <dcterms:modified xsi:type="dcterms:W3CDTF">2019-01-13T17:13:58Z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183394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